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Montserrat"/>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Keegan</a:t>
            </a:r>
            <a:endParaRPr/>
          </a:p>
          <a:p>
            <a:pPr indent="0" lvl="0" marL="0" rtl="0" algn="l">
              <a:spcBef>
                <a:spcPts val="0"/>
              </a:spcBef>
              <a:spcAft>
                <a:spcPts val="0"/>
              </a:spcAft>
              <a:buNone/>
            </a:pPr>
            <a:r>
              <a:rPr lang="en"/>
              <a:t>Show-burr-lee - Nice</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635a067f1d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635a067f1d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Taylor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635a067f1d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635a067f1d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Casey</a:t>
            </a:r>
            <a:endParaRPr/>
          </a:p>
          <a:p>
            <a:pPr indent="0" lvl="0" marL="0" rtl="0" algn="l">
              <a:spcBef>
                <a:spcPts val="0"/>
              </a:spcBef>
              <a:spcAft>
                <a:spcPts val="0"/>
              </a:spcAft>
              <a:buNone/>
            </a:pPr>
            <a:r>
              <a:rPr lang="en"/>
              <a:t>Budget</a:t>
            </a:r>
            <a:endParaRPr/>
          </a:p>
          <a:p>
            <a:pPr indent="0" lvl="0" marL="0" rtl="0" algn="l">
              <a:spcBef>
                <a:spcPts val="0"/>
              </a:spcBef>
              <a:spcAft>
                <a:spcPts val="0"/>
              </a:spcAft>
              <a:buNone/>
            </a:pPr>
            <a:r>
              <a:rPr lang="en"/>
              <a:t>Self contained (no external devices like cameras), charges on the middle rubik’s face from external source</a:t>
            </a:r>
            <a:endParaRPr/>
          </a:p>
          <a:p>
            <a:pPr indent="0" lvl="0" marL="0" rtl="0" algn="l">
              <a:spcBef>
                <a:spcPts val="0"/>
              </a:spcBef>
              <a:spcAft>
                <a:spcPts val="0"/>
              </a:spcAft>
              <a:buNone/>
            </a:pPr>
            <a:r>
              <a:rPr lang="en"/>
              <a:t>Able to solve itself within 2 minutes after a scramble</a:t>
            </a:r>
            <a:endParaRPr/>
          </a:p>
          <a:p>
            <a:pPr indent="0" lvl="0" marL="0" rtl="0" algn="l">
              <a:spcBef>
                <a:spcPts val="0"/>
              </a:spcBef>
              <a:spcAft>
                <a:spcPts val="0"/>
              </a:spcAft>
              <a:buNone/>
            </a:pPr>
            <a:r>
              <a:rPr lang="en"/>
              <a:t>Users are anyone, but used to attract students to ECpE program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635a067f1d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635a067f1d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Jacob - There are two components to the hardware in this project, mechanical and electrical. Since this is a dynamic cube, it will have many mechanical requirements. We want the cube to be as movable as possible, and while it is not required to make the cube the same size as a normal rubiks cube, we strive to make it as close as possible. We will also have the cube be able to be scrambled as easily as possible, which will necessitate the use of a clutch to couple and decouple the motors to the cube faces. In addition, the cube will be self contained, save for a port where charging can occur, so </a:t>
            </a:r>
            <a:r>
              <a:rPr lang="en"/>
              <a:t>miniaturization</a:t>
            </a:r>
            <a:r>
              <a:rPr lang="en"/>
              <a:t> and spacial concerns are paramount. For the Electrical side, the unit will be powered by a Teensy microcontroller. There also needs to be sensors in the faces of the cube to track how the cube is scrambled and how it moves. For this purpose, the current plan is to implement Hall Effect sensors, which react to magnetic fields, to sense the movement of the cube.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635a067f1d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635a067f1d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code will follow the IEEE standards, which are documents that describe how components should be constructed.</a:t>
            </a:r>
            <a:endParaRPr/>
          </a:p>
          <a:p>
            <a:pPr indent="0" lvl="0" marL="0" rtl="0" algn="l">
              <a:spcBef>
                <a:spcPts val="0"/>
              </a:spcBef>
              <a:spcAft>
                <a:spcPts val="0"/>
              </a:spcAft>
              <a:buNone/>
            </a:pPr>
            <a:r>
              <a:rPr lang="en"/>
              <a:t>These standards fall into three types: software</a:t>
            </a:r>
            <a:r>
              <a:rPr lang="en"/>
              <a:t> standards</a:t>
            </a:r>
            <a:r>
              <a:rPr lang="en"/>
              <a:t>, hardware</a:t>
            </a:r>
            <a:r>
              <a:rPr lang="en"/>
              <a:t> standards</a:t>
            </a:r>
            <a:r>
              <a:rPr lang="en"/>
              <a:t>, and miscellaneous standards. This distinction is best explained by example. </a:t>
            </a:r>
            <a:endParaRPr/>
          </a:p>
          <a:p>
            <a:pPr indent="0" lvl="0" marL="0" rtl="0" algn="l">
              <a:spcBef>
                <a:spcPts val="0"/>
              </a:spcBef>
              <a:spcAft>
                <a:spcPts val="0"/>
              </a:spcAft>
              <a:buNone/>
            </a:pPr>
            <a:r>
              <a:rPr lang="en"/>
              <a:t>An example of a software standard is the software requirements specifications standard, which details the </a:t>
            </a:r>
            <a:r>
              <a:rPr lang="en"/>
              <a:t>document’s format and the </a:t>
            </a:r>
            <a:r>
              <a:rPr lang="en"/>
              <a:t>components of good requirements. Generally, there are standards for every component of the software lifecycle.</a:t>
            </a:r>
            <a:endParaRPr/>
          </a:p>
          <a:p>
            <a:pPr indent="0" lvl="0" marL="0" rtl="0" algn="l">
              <a:spcBef>
                <a:spcPts val="0"/>
              </a:spcBef>
              <a:spcAft>
                <a:spcPts val="0"/>
              </a:spcAft>
              <a:buNone/>
            </a:pPr>
            <a:r>
              <a:rPr lang="en"/>
              <a:t>An example of a </a:t>
            </a:r>
            <a:r>
              <a:rPr lang="en"/>
              <a:t>hardware standard is the standard for high-voltage circuit breakers, which establishes the voltage and current ratings for breakers. </a:t>
            </a:r>
            <a:endParaRPr/>
          </a:p>
          <a:p>
            <a:pPr indent="0" lvl="0" marL="0" rtl="0" algn="l">
              <a:spcBef>
                <a:spcPts val="0"/>
              </a:spcBef>
              <a:spcAft>
                <a:spcPts val="0"/>
              </a:spcAft>
              <a:buNone/>
            </a:pPr>
            <a:r>
              <a:rPr lang="en"/>
              <a:t>Otherwise, miscellaneous standards include networking protocols and hardware description languages.</a:t>
            </a:r>
            <a:endParaRPr/>
          </a:p>
          <a:p>
            <a:pPr indent="0" lvl="0" marL="0" rtl="0" algn="l">
              <a:spcBef>
                <a:spcPts val="0"/>
              </a:spcBef>
              <a:spcAft>
                <a:spcPts val="0"/>
              </a:spcAft>
              <a:buNone/>
            </a:pPr>
            <a:r>
              <a:rPr lang="en"/>
              <a:t>In general, we will follow each type of standard as much as possible.</a:t>
            </a:r>
            <a:endParaRPr/>
          </a:p>
          <a:p>
            <a:pPr indent="0" lvl="0" marL="0" rtl="0" algn="l">
              <a:spcBef>
                <a:spcPts val="0"/>
              </a:spcBef>
              <a:spcAft>
                <a:spcPts val="0"/>
              </a:spcAft>
              <a:buNone/>
            </a:pPr>
            <a:r>
              <a:rPr lang="en"/>
              <a:t>For more information about these standards, see the linked IEEE standards page.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635a067f1d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635a067f1d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Joe - With a completed self-solving Rubik’s cube, we will be able to present our project to Engineering tour guides so that they may show potential students what 4 years in Electrical and Computer Engineering can do. By having a tangible product to show new students, it brings their future education to reality. In the end, our project will be a perfect bridge between Electrical and Computer Engineering and it will be a great way to showcase what an education at Iowa State is truly about.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2SQ3p545sXwD8kufWSfWB0--QmjCZcXo/view"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drive.google.com/file/d/1NJN9rA9NIEYSFXyhjeAxhCa4c5X0rWJZ/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drive.google.com/file/d/1D2MhT7BnYPwcNxEEBfwfrHqhcrVsCmEk/view"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drive.google.com/file/d/132sQd3xjndX523eHJAaNFKGgwMegtHyc/view"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standards.ieee.org/" TargetMode="External"/><Relationship Id="rId4" Type="http://schemas.openxmlformats.org/officeDocument/2006/relationships/hyperlink" Target="http://drive.google.com/file/d/1GS3Mb5Zt7mrNjAu5djlH5PsEHTlgsW1Y/view" TargetMode="External"/><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drive.google.com/file/d/1HxGaNJoj6px9a6w7zo1b77axmCSL7THs/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891700" y="1652775"/>
            <a:ext cx="4350300" cy="208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Lightning Talk 1:</a:t>
            </a:r>
            <a:endParaRPr/>
          </a:p>
          <a:p>
            <a:pPr indent="0" lvl="0" marL="0" rtl="0" algn="l">
              <a:spcBef>
                <a:spcPts val="0"/>
              </a:spcBef>
              <a:spcAft>
                <a:spcPts val="0"/>
              </a:spcAft>
              <a:buNone/>
            </a:pPr>
            <a:r>
              <a:rPr lang="en"/>
              <a:t>Self-Solving Rubik’s Cube</a:t>
            </a:r>
            <a:endParaRPr/>
          </a:p>
        </p:txBody>
      </p:sp>
      <p:sp>
        <p:nvSpPr>
          <p:cNvPr id="135" name="Google Shape;135;p13"/>
          <p:cNvSpPr txBox="1"/>
          <p:nvPr>
            <p:ph idx="1" type="subTitle"/>
          </p:nvPr>
        </p:nvSpPr>
        <p:spPr>
          <a:xfrm>
            <a:off x="4572000" y="3974500"/>
            <a:ext cx="44964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Taylor Burton, Jacob Campen, Casey Cierzan, Joe Crowley, Annie Lee, Patrick Levings-Curry, Luke Schoeberle</a:t>
            </a:r>
            <a:endParaRPr/>
          </a:p>
        </p:txBody>
      </p:sp>
      <p:pic>
        <p:nvPicPr>
          <p:cNvPr id="136" name="Google Shape;136;p13" title="KeeganSeniorDesign.mp3">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Overview</a:t>
            </a:r>
            <a:endParaRPr sz="3600"/>
          </a:p>
        </p:txBody>
      </p:sp>
      <p:sp>
        <p:nvSpPr>
          <p:cNvPr id="142" name="Google Shape;142;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Goal: To create a Rubik’s cube that can solve itself after the user scrambles it</a:t>
            </a:r>
            <a:endParaRPr sz="1800"/>
          </a:p>
          <a:p>
            <a:pPr indent="0" lvl="0" marL="0" rtl="0" algn="l">
              <a:spcBef>
                <a:spcPts val="1600"/>
              </a:spcBef>
              <a:spcAft>
                <a:spcPts val="0"/>
              </a:spcAft>
              <a:buNone/>
            </a:pPr>
            <a:r>
              <a:rPr lang="en" sz="1800"/>
              <a:t>Vision</a:t>
            </a:r>
            <a:r>
              <a:rPr lang="en" sz="1800"/>
              <a:t>: To inspire future EE and CpE students by instilling a </a:t>
            </a:r>
            <a:r>
              <a:rPr lang="en" sz="1800"/>
              <a:t>vision</a:t>
            </a:r>
            <a:r>
              <a:rPr lang="en" sz="1800"/>
              <a:t> for their future potential</a:t>
            </a:r>
            <a:endParaRPr sz="1800"/>
          </a:p>
          <a:p>
            <a:pPr indent="-342900" lvl="0" marL="457200" rtl="0" algn="l">
              <a:spcBef>
                <a:spcPts val="1600"/>
              </a:spcBef>
              <a:spcAft>
                <a:spcPts val="0"/>
              </a:spcAft>
              <a:buSzPts val="1800"/>
              <a:buChar char="●"/>
            </a:pPr>
            <a:r>
              <a:rPr lang="en" sz="1800"/>
              <a:t>Requirements </a:t>
            </a:r>
            <a:endParaRPr sz="1800"/>
          </a:p>
          <a:p>
            <a:pPr indent="-342900" lvl="0" marL="457200" rtl="0" algn="l">
              <a:spcBef>
                <a:spcPts val="0"/>
              </a:spcBef>
              <a:spcAft>
                <a:spcPts val="0"/>
              </a:spcAft>
              <a:buSzPts val="1800"/>
              <a:buChar char="●"/>
            </a:pPr>
            <a:r>
              <a:rPr lang="en" sz="1800"/>
              <a:t>Hardware</a:t>
            </a:r>
            <a:endParaRPr sz="1800"/>
          </a:p>
          <a:p>
            <a:pPr indent="-342900" lvl="0" marL="457200" rtl="0" algn="l">
              <a:spcBef>
                <a:spcPts val="0"/>
              </a:spcBef>
              <a:spcAft>
                <a:spcPts val="0"/>
              </a:spcAft>
              <a:buSzPts val="1800"/>
              <a:buChar char="●"/>
            </a:pPr>
            <a:r>
              <a:rPr lang="en" sz="1800"/>
              <a:t>Software Standards</a:t>
            </a:r>
            <a:endParaRPr sz="1800"/>
          </a:p>
          <a:p>
            <a:pPr indent="-342900" lvl="0" marL="457200" rtl="0" algn="l">
              <a:spcBef>
                <a:spcPts val="0"/>
              </a:spcBef>
              <a:spcAft>
                <a:spcPts val="0"/>
              </a:spcAft>
              <a:buSzPts val="1800"/>
              <a:buChar char="●"/>
            </a:pPr>
            <a:r>
              <a:rPr lang="en" sz="1800"/>
              <a:t>Outcome</a:t>
            </a:r>
            <a:endParaRPr sz="1800"/>
          </a:p>
        </p:txBody>
      </p:sp>
      <p:pic>
        <p:nvPicPr>
          <p:cNvPr id="143" name="Google Shape;143;p14" title="Overview_Taylor_Burton.mp3">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Requirements</a:t>
            </a:r>
            <a:endParaRPr sz="3600"/>
          </a:p>
        </p:txBody>
      </p:sp>
      <p:sp>
        <p:nvSpPr>
          <p:cNvPr id="149" name="Google Shape;149;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Self-Contained</a:t>
            </a:r>
            <a:endParaRPr sz="1800"/>
          </a:p>
          <a:p>
            <a:pPr indent="-342900" lvl="0" marL="457200" rtl="0" algn="l">
              <a:spcBef>
                <a:spcPts val="0"/>
              </a:spcBef>
              <a:spcAft>
                <a:spcPts val="0"/>
              </a:spcAft>
              <a:buSzPts val="1800"/>
              <a:buChar char="●"/>
            </a:pPr>
            <a:r>
              <a:rPr lang="en" sz="1800"/>
              <a:t>Easily Scrambled</a:t>
            </a:r>
            <a:endParaRPr sz="1800"/>
          </a:p>
          <a:p>
            <a:pPr indent="-342900" lvl="0" marL="457200" rtl="0" algn="l">
              <a:spcBef>
                <a:spcPts val="0"/>
              </a:spcBef>
              <a:spcAft>
                <a:spcPts val="0"/>
              </a:spcAft>
              <a:buSzPts val="1800"/>
              <a:buChar char="●"/>
            </a:pPr>
            <a:r>
              <a:rPr lang="en" sz="1800"/>
              <a:t>2 Minute Solve Time Goal</a:t>
            </a:r>
            <a:endParaRPr sz="1800"/>
          </a:p>
          <a:p>
            <a:pPr indent="-342900" lvl="0" marL="457200" rtl="0" algn="l">
              <a:spcBef>
                <a:spcPts val="0"/>
              </a:spcBef>
              <a:spcAft>
                <a:spcPts val="0"/>
              </a:spcAft>
              <a:buSzPts val="1800"/>
              <a:buChar char="●"/>
            </a:pPr>
            <a:r>
              <a:rPr lang="en" sz="1800"/>
              <a:t>Durable (Lasting at least a few years)</a:t>
            </a:r>
            <a:endParaRPr sz="1800"/>
          </a:p>
          <a:p>
            <a:pPr indent="-342900" lvl="0" marL="457200" rtl="0" algn="l">
              <a:spcBef>
                <a:spcPts val="0"/>
              </a:spcBef>
              <a:spcAft>
                <a:spcPts val="0"/>
              </a:spcAft>
              <a:buSzPts val="1800"/>
              <a:buChar char="●"/>
            </a:pPr>
            <a:r>
              <a:rPr lang="en" sz="1800"/>
              <a:t>Charges From an External Source</a:t>
            </a:r>
            <a:endParaRPr sz="1800"/>
          </a:p>
          <a:p>
            <a:pPr indent="-342900" lvl="0" marL="457200" rtl="0" algn="l">
              <a:spcBef>
                <a:spcPts val="0"/>
              </a:spcBef>
              <a:spcAft>
                <a:spcPts val="0"/>
              </a:spcAft>
              <a:buSzPts val="1800"/>
              <a:buChar char="●"/>
            </a:pPr>
            <a:r>
              <a:rPr lang="en" sz="1800"/>
              <a:t>Cost Must Fit Inside Budget</a:t>
            </a:r>
            <a:endParaRPr sz="1800"/>
          </a:p>
          <a:p>
            <a:pPr indent="-342900" lvl="0" marL="457200" rtl="0" algn="l">
              <a:spcBef>
                <a:spcPts val="0"/>
              </a:spcBef>
              <a:spcAft>
                <a:spcPts val="0"/>
              </a:spcAft>
              <a:buSzPts val="1800"/>
              <a:buChar char="●"/>
            </a:pPr>
            <a:r>
              <a:rPr lang="en" sz="1800"/>
              <a:t>Users Are Anyone; Specifically Incoming Students</a:t>
            </a:r>
            <a:endParaRPr sz="1800"/>
          </a:p>
        </p:txBody>
      </p:sp>
      <p:pic>
        <p:nvPicPr>
          <p:cNvPr id="150" name="Google Shape;150;p15" title="Requirements Casey.mp3">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Hardware</a:t>
            </a:r>
            <a:endParaRPr sz="3600"/>
          </a:p>
        </p:txBody>
      </p:sp>
      <p:sp>
        <p:nvSpPr>
          <p:cNvPr id="156" name="Google Shape;156;p16"/>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Mechanical</a:t>
            </a:r>
            <a:endParaRPr sz="1800"/>
          </a:p>
          <a:p>
            <a:pPr indent="-342900" lvl="1" marL="914400" rtl="0" algn="l">
              <a:spcBef>
                <a:spcPts val="0"/>
              </a:spcBef>
              <a:spcAft>
                <a:spcPts val="0"/>
              </a:spcAft>
              <a:buSzPts val="1800"/>
              <a:buChar char="○"/>
            </a:pPr>
            <a:r>
              <a:rPr lang="en" sz="1800"/>
              <a:t>Cube</a:t>
            </a:r>
            <a:endParaRPr sz="1800"/>
          </a:p>
          <a:p>
            <a:pPr indent="-342900" lvl="1" marL="914400" rtl="0" algn="l">
              <a:spcBef>
                <a:spcPts val="0"/>
              </a:spcBef>
              <a:spcAft>
                <a:spcPts val="0"/>
              </a:spcAft>
              <a:buSzPts val="1800"/>
              <a:buChar char="○"/>
            </a:pPr>
            <a:r>
              <a:rPr lang="en" sz="1800"/>
              <a:t>Clutch</a:t>
            </a:r>
            <a:endParaRPr sz="1800"/>
          </a:p>
          <a:p>
            <a:pPr indent="-342900" lvl="1" marL="914400" rtl="0" algn="l">
              <a:spcBef>
                <a:spcPts val="0"/>
              </a:spcBef>
              <a:spcAft>
                <a:spcPts val="0"/>
              </a:spcAft>
              <a:buSzPts val="1800"/>
              <a:buChar char="○"/>
            </a:pPr>
            <a:r>
              <a:rPr lang="en" sz="1800"/>
              <a:t>Self Contained</a:t>
            </a:r>
            <a:endParaRPr sz="1800"/>
          </a:p>
        </p:txBody>
      </p:sp>
      <p:sp>
        <p:nvSpPr>
          <p:cNvPr id="157" name="Google Shape;157;p16"/>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Electrical</a:t>
            </a:r>
            <a:endParaRPr sz="1800"/>
          </a:p>
          <a:p>
            <a:pPr indent="-342900" lvl="1" marL="914400" rtl="0" algn="l">
              <a:spcBef>
                <a:spcPts val="0"/>
              </a:spcBef>
              <a:spcAft>
                <a:spcPts val="0"/>
              </a:spcAft>
              <a:buSzPts val="1800"/>
              <a:buChar char="○"/>
            </a:pPr>
            <a:r>
              <a:rPr lang="en" sz="1800"/>
              <a:t>Teensy (Arduino)</a:t>
            </a:r>
            <a:endParaRPr sz="1800"/>
          </a:p>
          <a:p>
            <a:pPr indent="-342900" lvl="1" marL="914400" rtl="0" algn="l">
              <a:spcBef>
                <a:spcPts val="0"/>
              </a:spcBef>
              <a:spcAft>
                <a:spcPts val="0"/>
              </a:spcAft>
              <a:buSzPts val="1800"/>
              <a:buChar char="○"/>
            </a:pPr>
            <a:r>
              <a:rPr lang="en" sz="1800"/>
              <a:t>Sensors</a:t>
            </a:r>
            <a:endParaRPr sz="1800"/>
          </a:p>
          <a:p>
            <a:pPr indent="-342900" lvl="2" marL="1371600" rtl="0" algn="l">
              <a:spcBef>
                <a:spcPts val="0"/>
              </a:spcBef>
              <a:spcAft>
                <a:spcPts val="0"/>
              </a:spcAft>
              <a:buSzPts val="1800"/>
              <a:buChar char="■"/>
            </a:pPr>
            <a:r>
              <a:rPr lang="en" sz="1800"/>
              <a:t>Magnetic</a:t>
            </a:r>
            <a:endParaRPr sz="1800"/>
          </a:p>
        </p:txBody>
      </p:sp>
      <p:pic>
        <p:nvPicPr>
          <p:cNvPr id="158" name="Google Shape;158;p16" title="Jacob.mp3">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IEEE </a:t>
            </a:r>
            <a:r>
              <a:rPr lang="en" sz="3600"/>
              <a:t>Standards</a:t>
            </a:r>
            <a:endParaRPr sz="3600"/>
          </a:p>
        </p:txBody>
      </p:sp>
      <p:sp>
        <p:nvSpPr>
          <p:cNvPr id="164" name="Google Shape;164;p17"/>
          <p:cNvSpPr txBox="1"/>
          <p:nvPr>
            <p:ph idx="1" type="body"/>
          </p:nvPr>
        </p:nvSpPr>
        <p:spPr>
          <a:xfrm>
            <a:off x="1297500" y="1481350"/>
            <a:ext cx="7846500" cy="36621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sz="1800"/>
              <a:t>Will follow IEEE standards</a:t>
            </a:r>
            <a:endParaRPr sz="1800"/>
          </a:p>
          <a:p>
            <a:pPr indent="-342900" lvl="1" marL="914400" rtl="0" algn="l">
              <a:lnSpc>
                <a:spcPct val="150000"/>
              </a:lnSpc>
              <a:spcBef>
                <a:spcPts val="0"/>
              </a:spcBef>
              <a:spcAft>
                <a:spcPts val="0"/>
              </a:spcAft>
              <a:buSzPts val="1800"/>
              <a:buChar char="○"/>
            </a:pPr>
            <a:r>
              <a:rPr lang="en" sz="1800"/>
              <a:t>Software standards</a:t>
            </a:r>
            <a:endParaRPr sz="1800"/>
          </a:p>
          <a:p>
            <a:pPr indent="-342900" lvl="2" marL="1371600" rtl="0" algn="l">
              <a:lnSpc>
                <a:spcPct val="150000"/>
              </a:lnSpc>
              <a:spcBef>
                <a:spcPts val="0"/>
              </a:spcBef>
              <a:spcAft>
                <a:spcPts val="0"/>
              </a:spcAft>
              <a:buSzPts val="1800"/>
              <a:buChar char="■"/>
            </a:pPr>
            <a:r>
              <a:rPr lang="en" sz="1800"/>
              <a:t>Ex: requirements specifications standard</a:t>
            </a:r>
            <a:endParaRPr sz="1800"/>
          </a:p>
          <a:p>
            <a:pPr indent="-342900" lvl="1" marL="914400" rtl="0" algn="l">
              <a:lnSpc>
                <a:spcPct val="150000"/>
              </a:lnSpc>
              <a:spcBef>
                <a:spcPts val="0"/>
              </a:spcBef>
              <a:spcAft>
                <a:spcPts val="0"/>
              </a:spcAft>
              <a:buSzPts val="1800"/>
              <a:buChar char="○"/>
            </a:pPr>
            <a:r>
              <a:rPr lang="en" sz="1800"/>
              <a:t>Hardware standards</a:t>
            </a:r>
            <a:endParaRPr sz="1800"/>
          </a:p>
          <a:p>
            <a:pPr indent="-342900" lvl="2" marL="1371600" rtl="0" algn="l">
              <a:lnSpc>
                <a:spcPct val="150000"/>
              </a:lnSpc>
              <a:spcBef>
                <a:spcPts val="0"/>
              </a:spcBef>
              <a:spcAft>
                <a:spcPts val="0"/>
              </a:spcAft>
              <a:buSzPts val="1800"/>
              <a:buChar char="■"/>
            </a:pPr>
            <a:r>
              <a:rPr lang="en" sz="1800"/>
              <a:t> Ex: Circuit breaker standard</a:t>
            </a:r>
            <a:endParaRPr sz="1800"/>
          </a:p>
          <a:p>
            <a:pPr indent="-342900" lvl="1" marL="914400" rtl="0" algn="l">
              <a:lnSpc>
                <a:spcPct val="150000"/>
              </a:lnSpc>
              <a:spcBef>
                <a:spcPts val="0"/>
              </a:spcBef>
              <a:spcAft>
                <a:spcPts val="0"/>
              </a:spcAft>
              <a:buSzPts val="1800"/>
              <a:buChar char="○"/>
            </a:pPr>
            <a:r>
              <a:rPr lang="en" sz="1800"/>
              <a:t>Miscellaneous standards</a:t>
            </a:r>
            <a:endParaRPr sz="1800"/>
          </a:p>
          <a:p>
            <a:pPr indent="-342900" lvl="0" marL="457200" rtl="0" algn="l">
              <a:lnSpc>
                <a:spcPct val="150000"/>
              </a:lnSpc>
              <a:spcBef>
                <a:spcPts val="0"/>
              </a:spcBef>
              <a:spcAft>
                <a:spcPts val="0"/>
              </a:spcAft>
              <a:buSzPts val="1800"/>
              <a:buChar char="●"/>
            </a:pPr>
            <a:r>
              <a:rPr lang="en" sz="1800"/>
              <a:t>See </a:t>
            </a:r>
            <a:r>
              <a:rPr lang="en" sz="1800" u="sng">
                <a:solidFill>
                  <a:schemeClr val="hlink"/>
                </a:solidFill>
                <a:hlinkClick r:id="rId3"/>
              </a:rPr>
              <a:t>https://standards.ieee.org/</a:t>
            </a:r>
            <a:r>
              <a:rPr lang="en" sz="1800"/>
              <a:t> for more information</a:t>
            </a:r>
            <a:endParaRPr sz="1800"/>
          </a:p>
          <a:p>
            <a:pPr indent="0" lvl="0" marL="0" rtl="0" algn="l">
              <a:lnSpc>
                <a:spcPct val="150000"/>
              </a:lnSpc>
              <a:spcBef>
                <a:spcPts val="1600"/>
              </a:spcBef>
              <a:spcAft>
                <a:spcPts val="0"/>
              </a:spcAft>
              <a:buNone/>
            </a:pPr>
            <a:r>
              <a:rPr lang="en" sz="1800"/>
              <a:t> </a:t>
            </a:r>
            <a:endParaRPr sz="1800"/>
          </a:p>
          <a:p>
            <a:pPr indent="0" lvl="0" marL="0" rtl="0" algn="l">
              <a:lnSpc>
                <a:spcPct val="150000"/>
              </a:lnSpc>
              <a:spcBef>
                <a:spcPts val="1600"/>
              </a:spcBef>
              <a:spcAft>
                <a:spcPts val="0"/>
              </a:spcAft>
              <a:buNone/>
            </a:pPr>
            <a:r>
              <a:t/>
            </a:r>
            <a:endParaRPr sz="1800"/>
          </a:p>
          <a:p>
            <a:pPr indent="0" lvl="0" marL="457200" rtl="0" algn="l">
              <a:spcBef>
                <a:spcPts val="1600"/>
              </a:spcBef>
              <a:spcAft>
                <a:spcPts val="1600"/>
              </a:spcAft>
              <a:buNone/>
            </a:pPr>
            <a:r>
              <a:t/>
            </a:r>
            <a:endParaRPr sz="3200">
              <a:latin typeface="Montserrat"/>
              <a:ea typeface="Montserrat"/>
              <a:cs typeface="Montserrat"/>
              <a:sym typeface="Montserrat"/>
            </a:endParaRPr>
          </a:p>
        </p:txBody>
      </p:sp>
      <p:pic>
        <p:nvPicPr>
          <p:cNvPr id="165" name="Google Shape;165;p17" title="IEEE_Standards.wav">
            <a:hlinkClick r:id="rId4"/>
          </p:cNvPr>
          <p:cNvPicPr preferRelativeResize="0"/>
          <p:nvPr/>
        </p:nvPicPr>
        <p:blipFill>
          <a:blip r:embed="rId5">
            <a:alphaModFix/>
          </a:blip>
          <a:stretch>
            <a:fillRect/>
          </a:stretch>
        </p:blipFill>
        <p:spPr>
          <a:xfrm>
            <a:off x="152400" y="152400"/>
            <a:ext cx="457200" cy="457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Outcomes</a:t>
            </a:r>
            <a:endParaRPr sz="3600"/>
          </a:p>
        </p:txBody>
      </p:sp>
      <p:sp>
        <p:nvSpPr>
          <p:cNvPr id="171" name="Google Shape;171;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ECpE Tours</a:t>
            </a:r>
            <a:endParaRPr sz="1800"/>
          </a:p>
          <a:p>
            <a:pPr indent="-342900" lvl="0" marL="457200" rtl="0" algn="l">
              <a:spcBef>
                <a:spcPts val="0"/>
              </a:spcBef>
              <a:spcAft>
                <a:spcPts val="0"/>
              </a:spcAft>
              <a:buSzPts val="1800"/>
              <a:buChar char="●"/>
            </a:pPr>
            <a:r>
              <a:rPr lang="en" sz="1800"/>
              <a:t>Increase recruitment for ECpE</a:t>
            </a:r>
            <a:endParaRPr sz="1800"/>
          </a:p>
          <a:p>
            <a:pPr indent="-342900" lvl="0" marL="457200" rtl="0" algn="l">
              <a:spcBef>
                <a:spcPts val="0"/>
              </a:spcBef>
              <a:spcAft>
                <a:spcPts val="0"/>
              </a:spcAft>
              <a:buSzPts val="1800"/>
              <a:buChar char="●"/>
            </a:pPr>
            <a:r>
              <a:rPr lang="en" sz="1800"/>
              <a:t>Showcase  the product of a 4-year degree</a:t>
            </a:r>
            <a:endParaRPr sz="1800"/>
          </a:p>
          <a:p>
            <a:pPr indent="-342900" lvl="0" marL="457200" rtl="0" algn="l">
              <a:spcBef>
                <a:spcPts val="0"/>
              </a:spcBef>
              <a:spcAft>
                <a:spcPts val="0"/>
              </a:spcAft>
              <a:buSzPts val="1800"/>
              <a:buChar char="●"/>
            </a:pPr>
            <a:r>
              <a:rPr lang="en" sz="1800"/>
              <a:t>Put all our skills together</a:t>
            </a:r>
            <a:endParaRPr sz="1800"/>
          </a:p>
          <a:p>
            <a:pPr indent="-342900" lvl="0" marL="457200" rtl="0" algn="l">
              <a:spcBef>
                <a:spcPts val="0"/>
              </a:spcBef>
              <a:spcAft>
                <a:spcPts val="0"/>
              </a:spcAft>
              <a:buSzPts val="1800"/>
              <a:buChar char="●"/>
            </a:pPr>
            <a:r>
              <a:rPr lang="en" sz="1800"/>
              <a:t>Leave a lasting impact on ISU</a:t>
            </a:r>
            <a:endParaRPr sz="1800"/>
          </a:p>
        </p:txBody>
      </p:sp>
      <p:pic>
        <p:nvPicPr>
          <p:cNvPr id="172" name="Google Shape;172;p18" title="Joe_Lightning_Talk.wav">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